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89" r:id="rId4"/>
    <p:sldId id="288" r:id="rId5"/>
    <p:sldId id="290" r:id="rId6"/>
    <p:sldId id="258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5" r:id="rId16"/>
    <p:sldId id="282" r:id="rId17"/>
    <p:sldId id="283" r:id="rId18"/>
    <p:sldId id="287" r:id="rId19"/>
    <p:sldId id="256" r:id="rId20"/>
    <p:sldId id="259" r:id="rId21"/>
    <p:sldId id="260" r:id="rId22"/>
    <p:sldId id="261" r:id="rId23"/>
    <p:sldId id="273" r:id="rId24"/>
    <p:sldId id="262" r:id="rId25"/>
    <p:sldId id="28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662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hyperlink" Target="https://docs.flowjo.com/flowjo/advanced-features/dimensionality-reduction/tsn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hyperlink" Target="https://docs.flowjo.com/flowjo/advanced-features/dimensionality-reduction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9694" y="1392329"/>
            <a:ext cx="9187732" cy="323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0" i="0" dirty="0"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Dimensionality Reduction and Clustering     Tools for High Parameter Discovery</a:t>
            </a:r>
            <a:endParaRPr lang="en-US" altLang="zh-CN" sz="3600" b="0" i="0" dirty="0">
              <a:effectLst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ctr"/>
            <a:endParaRPr lang="en-US" altLang="zh-CN" sz="3600" dirty="0">
              <a:latin typeface="Roboto" panose="02000000000000000000" pitchFamily="2" charset="0"/>
            </a:endParaRPr>
          </a:p>
          <a:p>
            <a:pPr algn="ctr"/>
            <a:endParaRPr lang="en-US" altLang="zh-CN" sz="3600" b="0" i="0" dirty="0">
              <a:effectLst/>
              <a:latin typeface="Roboto" panose="02000000000000000000" pitchFamily="2" charset="0"/>
            </a:endParaRPr>
          </a:p>
          <a:p>
            <a:pPr algn="ctr"/>
            <a:r>
              <a:rPr lang="en-US" altLang="zh-CN" sz="3600" dirty="0">
                <a:latin typeface="Roboto" panose="02000000000000000000" pitchFamily="2" charset="0"/>
              </a:rPr>
              <a:t>                                                             </a:t>
            </a:r>
            <a:r>
              <a:rPr lang="en-US" altLang="zh-CN" sz="2400" dirty="0">
                <a:latin typeface="Roboto" panose="02000000000000000000" pitchFamily="2" charset="0"/>
              </a:rPr>
              <a:t>BY </a:t>
            </a:r>
            <a:r>
              <a:rPr lang="en-US" altLang="zh-CN" sz="2400" dirty="0">
                <a:latin typeface="Roboto" panose="02000000000000000000" pitchFamily="2" charset="0"/>
              </a:rPr>
              <a:t>MY</a:t>
            </a:r>
            <a:endParaRPr lang="en-US" altLang="zh-CN" sz="2400" dirty="0">
              <a:latin typeface="Roboto" panose="02000000000000000000" pitchFamily="2" charset="0"/>
            </a:endParaRPr>
          </a:p>
          <a:p>
            <a:pPr algn="ctr"/>
            <a:r>
              <a:rPr lang="en-US" altLang="zh-CN" sz="2400" dirty="0">
                <a:latin typeface="Roboto" panose="02000000000000000000" pitchFamily="2" charset="0"/>
              </a:rPr>
              <a:t>                                                                                  20211025 </a:t>
            </a:r>
            <a:endParaRPr lang="en-US" altLang="zh-CN" sz="2400" b="0" i="0" dirty="0">
              <a:effectLst/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3324" y="1638145"/>
            <a:ext cx="7285351" cy="35817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6962" y="1717658"/>
            <a:ext cx="6896698" cy="3581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1961" y="1462869"/>
            <a:ext cx="6668078" cy="39322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5839" y="1396189"/>
            <a:ext cx="6020322" cy="40656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6932" y="1491447"/>
            <a:ext cx="6466130" cy="38751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651" y="1472395"/>
            <a:ext cx="6896698" cy="39132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77" y="3782295"/>
            <a:ext cx="3171825" cy="3038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8" y="401540"/>
            <a:ext cx="9877982" cy="34007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33" y="2867107"/>
            <a:ext cx="4218167" cy="42181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243" y="3511949"/>
            <a:ext cx="306705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089" y="1281140"/>
            <a:ext cx="7746284" cy="35850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1844" y="5483923"/>
            <a:ext cx="7816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AdvPSOP-B"/>
              </a:rPr>
              <a:t>Immunothrombotic</a:t>
            </a:r>
            <a:r>
              <a:rPr lang="en-US" altLang="zh-CN" sz="1600" dirty="0">
                <a:solidFill>
                  <a:srgbClr val="000000"/>
                </a:solidFill>
                <a:latin typeface="AdvPSOP-B"/>
              </a:rPr>
              <a:t> Dysregulation in COVID-19 Pneumonia Is Associated With Respiratory Failure and Coagulopathy</a:t>
            </a:r>
            <a:r>
              <a:rPr lang="zh-CN" altLang="en-US" sz="1600" dirty="0">
                <a:solidFill>
                  <a:srgbClr val="000000"/>
                </a:solidFill>
                <a:latin typeface="AdvPSOP-B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AdvPSOP-B"/>
              </a:rPr>
              <a:t>2020</a:t>
            </a:r>
            <a:r>
              <a:rPr lang="zh-CN" altLang="en-US" sz="1600" dirty="0">
                <a:solidFill>
                  <a:srgbClr val="000000"/>
                </a:solidFill>
                <a:latin typeface="AdvPSOP-B"/>
              </a:rPr>
              <a:t>）</a:t>
            </a:r>
            <a:r>
              <a:rPr lang="en-US" altLang="zh-CN" sz="1600" dirty="0">
                <a:solidFill>
                  <a:srgbClr val="0D7FAC"/>
                </a:solidFill>
                <a:latin typeface="AdvPS8C2A"/>
              </a:rPr>
              <a:t>DOI:10.1161/CIRCULATIONAHA.120.048488</a:t>
            </a:r>
            <a:endParaRPr lang="zh-CN" altLang="en-US" sz="1600" dirty="0">
              <a:solidFill>
                <a:srgbClr val="0D7FAC"/>
              </a:solidFill>
              <a:latin typeface="AdvPS8C2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110" y="661953"/>
            <a:ext cx="7773074" cy="55897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07225" y="3470433"/>
            <a:ext cx="2703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solidFill>
                  <a:srgbClr val="000000"/>
                </a:solidFill>
                <a:effectLst/>
                <a:latin typeface="AdvPS8C2A"/>
              </a:rPr>
              <a:t>mean </a:t>
            </a:r>
            <a:r>
              <a:rPr lang="en-US" altLang="zh-CN" sz="800" dirty="0" err="1">
                <a:solidFill>
                  <a:srgbClr val="000000"/>
                </a:solidFill>
                <a:effectLst/>
                <a:latin typeface="AdvPS8C2A"/>
              </a:rPr>
              <a:t>flfluorescence</a:t>
            </a:r>
            <a:r>
              <a:rPr lang="en-US" altLang="zh-CN" sz="800" dirty="0">
                <a:solidFill>
                  <a:srgbClr val="000000"/>
                </a:solidFill>
                <a:effectLst/>
                <a:latin typeface="AdvPS8C2A"/>
              </a:rPr>
              <a:t> intensity of the indicated markers in each cell cluster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267239" y="6211669"/>
            <a:ext cx="7980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600" dirty="0">
                <a:solidFill>
                  <a:srgbClr val="000000"/>
                </a:solidFill>
                <a:effectLst/>
                <a:latin typeface="AdvPSOP-B"/>
              </a:rPr>
              <a:t>IL-17E (IL-25) Enhances Innate Immune Responses during Skin Inflflammation </a:t>
            </a:r>
            <a:r>
              <a:rPr lang="zh-CN" altLang="en-US" sz="1600" dirty="0">
                <a:solidFill>
                  <a:srgbClr val="000000"/>
                </a:solidFill>
                <a:latin typeface="AdvPSOP-B"/>
              </a:rPr>
              <a:t>（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AdvPSOP-B"/>
              </a:rPr>
              <a:t>2019</a:t>
            </a:r>
            <a:r>
              <a:rPr lang="zh-CN" altLang="en-US" sz="1600" dirty="0">
                <a:solidFill>
                  <a:srgbClr val="000000"/>
                </a:solidFill>
                <a:latin typeface="AdvPSOP-B"/>
              </a:rPr>
              <a:t>）</a:t>
            </a:r>
            <a:r>
              <a:rPr lang="fr-FR" altLang="zh-CN" sz="1600" dirty="0">
                <a:solidFill>
                  <a:srgbClr val="000000"/>
                </a:solidFill>
                <a:effectLst/>
                <a:latin typeface="AdvPSOP-B"/>
              </a:rPr>
              <a:t> </a:t>
            </a:r>
            <a:r>
              <a:rPr lang="en-US" altLang="zh-CN" sz="1600" dirty="0">
                <a:solidFill>
                  <a:srgbClr val="0D7FAC"/>
                </a:solidFill>
                <a:effectLst/>
                <a:latin typeface="AdvPS8C2A"/>
              </a:rPr>
              <a:t>doi:10.1016/j.jid.2019.01.021</a:t>
            </a:r>
            <a:endParaRPr lang="zh-CN" altLang="en-US" sz="1600" dirty="0"/>
          </a:p>
        </p:txBody>
      </p:sp>
      <p:sp>
        <p:nvSpPr>
          <p:cNvPr id="12" name="箭头: 五边形 11"/>
          <p:cNvSpPr/>
          <p:nvPr/>
        </p:nvSpPr>
        <p:spPr>
          <a:xfrm>
            <a:off x="389614" y="59635"/>
            <a:ext cx="5379057" cy="5486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tSNE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（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t-Distributed Stochastic Neighbor Embedding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）降维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-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圈选细胞亚群查看分子表达情况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5554" y="368318"/>
            <a:ext cx="6213944" cy="22953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6935" y="5650900"/>
            <a:ext cx="872258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AdvPSOP-B"/>
              </a:rPr>
              <a:t>Infection of B Cell Follicle-Resident Cells by Friend Retrovirus Occurs during Acute Infection and Is Maintained during Viral Persistence</a:t>
            </a:r>
            <a:r>
              <a:rPr lang="zh-CN" altLang="en-US" sz="1600" dirty="0">
                <a:solidFill>
                  <a:srgbClr val="000000"/>
                </a:solidFill>
                <a:latin typeface="AdvPSOP-B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AdvPSOP-B"/>
              </a:rPr>
              <a:t>2019</a:t>
            </a:r>
            <a:r>
              <a:rPr lang="zh-CN" altLang="en-US" sz="1600" dirty="0">
                <a:solidFill>
                  <a:srgbClr val="000000"/>
                </a:solidFill>
                <a:latin typeface="AdvPSOP-B"/>
              </a:rPr>
              <a:t>）</a:t>
            </a:r>
            <a:r>
              <a:rPr lang="pt-BR" altLang="zh-CN" sz="1600" dirty="0">
                <a:solidFill>
                  <a:srgbClr val="0D7FAC"/>
                </a:solidFill>
                <a:latin typeface="AdvPS8C2A"/>
              </a:rPr>
              <a:t>doi.org/10.1128/mBio.00004-19.</a:t>
            </a:r>
            <a:endParaRPr lang="pt-BR" altLang="zh-CN" sz="1600" dirty="0">
              <a:solidFill>
                <a:srgbClr val="0D7FAC"/>
              </a:solidFill>
              <a:latin typeface="AdvPS8C2A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MyriadPro-Regular"/>
              </a:rPr>
              <a:t>Characteristic pancreatic and splenic immune cell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MyriadPro-Regular"/>
              </a:rPr>
              <a:t>infltration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MyriadPro-Regular"/>
              </a:rPr>
              <a:t> patterns in mouse acute </a:t>
            </a:r>
            <a:endParaRPr lang="en-US" altLang="zh-CN" sz="1600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MyriadPro-Regular"/>
              </a:rPr>
              <a:t>Pancreatitis (2021) </a:t>
            </a:r>
            <a:r>
              <a:rPr lang="en-US" altLang="zh-CN" sz="1600" dirty="0">
                <a:solidFill>
                  <a:srgbClr val="0D7FAC"/>
                </a:solidFill>
                <a:latin typeface="AdvPS8C2A"/>
              </a:rPr>
              <a:t>doi.org/10.1186/s13578-021-00544-1</a:t>
            </a:r>
            <a:endParaRPr lang="zh-CN" altLang="en-US" sz="1600" dirty="0">
              <a:solidFill>
                <a:srgbClr val="0D7FAC"/>
              </a:solidFill>
              <a:latin typeface="AdvPS8C2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720767"/>
            <a:ext cx="6102627" cy="30014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5813"/>
            <a:ext cx="12192000" cy="60863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8456" y="6330089"/>
            <a:ext cx="9419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1"/>
              </a:rPr>
              <a:t>https://docs.flowjo.com/flowjo/advanced-features/dimensionality-reduction/tsne/</a:t>
            </a:r>
            <a:r>
              <a:rPr lang="zh-CN" altLang="en-US" dirty="0"/>
              <a:t>    </a:t>
            </a:r>
            <a:r>
              <a:rPr lang="en-US" altLang="zh-CN" dirty="0"/>
              <a:t>(</a:t>
            </a:r>
            <a:r>
              <a:rPr lang="en-US" altLang="zh-CN" dirty="0" err="1"/>
              <a:t>Introducton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30847" y="0"/>
            <a:ext cx="3918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Basic of </a:t>
            </a:r>
            <a:r>
              <a:rPr lang="en-US" altLang="zh-CN" sz="54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tSNE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4977" y="691763"/>
            <a:ext cx="9110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---Dimensionality reduction algorithm ----nonlinear data</a:t>
            </a:r>
            <a:endParaRPr lang="en-US" altLang="zh-CN" sz="2400" dirty="0"/>
          </a:p>
          <a:p>
            <a:r>
              <a:rPr lang="en-US" altLang="zh-CN" sz="2400" dirty="0"/>
              <a:t>---Generates islands of phenotypically similar cells</a:t>
            </a:r>
            <a:endParaRPr lang="en-US" altLang="zh-CN" sz="2400" dirty="0"/>
          </a:p>
          <a:p>
            <a:r>
              <a:rPr lang="en-US" altLang="zh-CN" sz="2400" dirty="0"/>
              <a:t>---Purposes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en-US" altLang="zh-CN" sz="2400" dirty="0"/>
              <a:t>             Visualize general structure</a:t>
            </a:r>
            <a:endParaRPr lang="en-US" altLang="zh-CN" sz="2400" dirty="0"/>
          </a:p>
          <a:p>
            <a:r>
              <a:rPr lang="en-US" altLang="zh-CN" sz="2400" dirty="0"/>
              <a:t>             Show heterogeneity of </a:t>
            </a:r>
            <a:r>
              <a:rPr lang="en-US" altLang="zh-CN" sz="2400" dirty="0" err="1"/>
              <a:t>samoles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90" y="2753890"/>
            <a:ext cx="6607533" cy="34689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5979" y="651364"/>
            <a:ext cx="7277731" cy="33607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84" y="3814943"/>
            <a:ext cx="6632820" cy="30430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五边形 3"/>
          <p:cNvSpPr/>
          <p:nvPr/>
        </p:nvSpPr>
        <p:spPr>
          <a:xfrm>
            <a:off x="389614" y="59635"/>
            <a:ext cx="5379057" cy="5486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UMAP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82857" y="5701936"/>
            <a:ext cx="6096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1"/>
              </a:rPr>
              <a:t>Dimensionality Reduction | </a:t>
            </a:r>
            <a:r>
              <a:rPr lang="en-US" altLang="zh-CN" dirty="0" err="1">
                <a:hlinkClick r:id="rId1"/>
              </a:rPr>
              <a:t>FlowJo</a:t>
            </a:r>
            <a:r>
              <a:rPr lang="en-US" altLang="zh-CN" dirty="0">
                <a:hlinkClick r:id="rId1"/>
              </a:rPr>
              <a:t> Documentation - Documentation for </a:t>
            </a:r>
            <a:r>
              <a:rPr lang="en-US" altLang="zh-CN" dirty="0" err="1">
                <a:hlinkClick r:id="rId1"/>
              </a:rPr>
              <a:t>FlowJo</a:t>
            </a:r>
            <a:r>
              <a:rPr lang="en-US" altLang="zh-CN" dirty="0">
                <a:hlinkClick r:id="rId1"/>
              </a:rPr>
              <a:t>, </a:t>
            </a:r>
            <a:r>
              <a:rPr lang="en-US" altLang="zh-CN" dirty="0" err="1">
                <a:hlinkClick r:id="rId1"/>
              </a:rPr>
              <a:t>SeqGeq</a:t>
            </a:r>
            <a:r>
              <a:rPr lang="en-US" altLang="zh-CN" dirty="0">
                <a:hlinkClick r:id="rId1"/>
              </a:rPr>
              <a:t>, and </a:t>
            </a:r>
            <a:r>
              <a:rPr lang="en-US" altLang="zh-CN" dirty="0" err="1">
                <a:hlinkClick r:id="rId1"/>
              </a:rPr>
              <a:t>FlowJo</a:t>
            </a:r>
            <a:r>
              <a:rPr lang="en-US" altLang="zh-CN" dirty="0">
                <a:hlinkClick r:id="rId1"/>
              </a:rPr>
              <a:t> Portal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42" y="1292087"/>
            <a:ext cx="3056210" cy="30413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725" y="1420757"/>
            <a:ext cx="306705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29085" y="5841731"/>
            <a:ext cx="7566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AdvPSOP-B"/>
              </a:rPr>
              <a:t>29-Color Flow Cytometry: Unraveling Human Liver NK Cell Repertoire Diversity (2019) </a:t>
            </a:r>
            <a:r>
              <a:rPr lang="en-US" altLang="zh-CN" sz="1600" dirty="0" err="1">
                <a:solidFill>
                  <a:srgbClr val="0D7FAC"/>
                </a:solidFill>
                <a:latin typeface="AdvPS8C2A"/>
              </a:rPr>
              <a:t>doi</a:t>
            </a:r>
            <a:r>
              <a:rPr lang="en-US" altLang="zh-CN" sz="1600" dirty="0">
                <a:solidFill>
                  <a:srgbClr val="0D7FAC"/>
                </a:solidFill>
                <a:latin typeface="AdvPS8C2A"/>
              </a:rPr>
              <a:t>: 10.3389/fifimmu.2019.02692 </a:t>
            </a:r>
            <a:endParaRPr lang="zh-CN" altLang="en-US" sz="1600" dirty="0">
              <a:solidFill>
                <a:srgbClr val="0D7FAC"/>
              </a:solidFill>
              <a:latin typeface="AdvPS8C2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300" y="415895"/>
            <a:ext cx="6180356" cy="51515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9467" y="452219"/>
            <a:ext cx="6205528" cy="57594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85068" y="6326760"/>
            <a:ext cx="7566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AdvPSOP-B"/>
              </a:rPr>
              <a:t>29-Color Flow Cytometry: Unraveling Human Liver NK Cell Repertoire Diversity (2019) </a:t>
            </a:r>
            <a:r>
              <a:rPr lang="en-US" altLang="zh-CN" sz="1600" dirty="0" err="1">
                <a:solidFill>
                  <a:srgbClr val="0D7FAC"/>
                </a:solidFill>
                <a:latin typeface="AdvPS8C2A"/>
              </a:rPr>
              <a:t>doi</a:t>
            </a:r>
            <a:r>
              <a:rPr lang="en-US" altLang="zh-CN" sz="1600" dirty="0">
                <a:solidFill>
                  <a:srgbClr val="0D7FAC"/>
                </a:solidFill>
                <a:latin typeface="AdvPS8C2A"/>
              </a:rPr>
              <a:t>: 10.3389/fifimmu.2019.02692 </a:t>
            </a:r>
            <a:endParaRPr lang="zh-CN" altLang="en-US" sz="1600" dirty="0">
              <a:solidFill>
                <a:srgbClr val="0D7FAC"/>
              </a:solidFill>
              <a:latin typeface="AdvPS8C2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392" y="512860"/>
            <a:ext cx="11627115" cy="6071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143000" y="1485900"/>
            <a:ext cx="208597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QC</a:t>
            </a:r>
            <a:endParaRPr lang="zh-CN" altLang="en-US" sz="3200" dirty="0"/>
          </a:p>
        </p:txBody>
      </p:sp>
      <p:sp>
        <p:nvSpPr>
          <p:cNvPr id="5" name="矩形: 圆角 4"/>
          <p:cNvSpPr/>
          <p:nvPr/>
        </p:nvSpPr>
        <p:spPr>
          <a:xfrm>
            <a:off x="8848725" y="1476375"/>
            <a:ext cx="208597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Gating</a:t>
            </a:r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4914900" y="1466850"/>
            <a:ext cx="208597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Compensation</a:t>
            </a:r>
            <a:endParaRPr lang="zh-CN" altLang="en-US" sz="2400" dirty="0"/>
          </a:p>
        </p:txBody>
      </p:sp>
      <p:sp>
        <p:nvSpPr>
          <p:cNvPr id="7" name="矩形: 圆角 6"/>
          <p:cNvSpPr/>
          <p:nvPr/>
        </p:nvSpPr>
        <p:spPr>
          <a:xfrm>
            <a:off x="8905875" y="3705225"/>
            <a:ext cx="208597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Advanced Ana.</a:t>
            </a:r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342900" y="180975"/>
            <a:ext cx="396240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Flowchart</a:t>
            </a:r>
            <a:endParaRPr lang="zh-CN" altLang="en-US" sz="3600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438525" y="2047875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181850" y="2000250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9829800" y="2571750"/>
            <a:ext cx="0" cy="100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>
            <a:off x="4895850" y="3762375"/>
            <a:ext cx="208597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Visual.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7181850" y="4229100"/>
            <a:ext cx="148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0183" y="4103176"/>
            <a:ext cx="7239627" cy="25795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2" y="425395"/>
            <a:ext cx="6937513" cy="34707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139" y="877701"/>
            <a:ext cx="6847163" cy="3989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5798" y="254592"/>
            <a:ext cx="6345141" cy="34999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42" y="3564898"/>
            <a:ext cx="6388874" cy="33087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59479" y="5934670"/>
            <a:ext cx="4173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https://docs.flowjo.com/flowjo/workspaces-and-samples/samples-and-file-types/ws-export/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352" y="1428576"/>
            <a:ext cx="6866215" cy="40008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458" y="933448"/>
            <a:ext cx="7665951" cy="41126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1735</Words>
  <Application>WPS 演示</Application>
  <PresentationFormat>宽屏</PresentationFormat>
  <Paragraphs>50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Nirmala UI</vt:lpstr>
      <vt:lpstr>Roboto</vt:lpstr>
      <vt:lpstr>Times New Roman</vt:lpstr>
      <vt:lpstr>微软雅黑</vt:lpstr>
      <vt:lpstr>Arial Unicode MS</vt:lpstr>
      <vt:lpstr>Calibri</vt:lpstr>
      <vt:lpstr>AdvPSOP-B</vt:lpstr>
      <vt:lpstr>Segoe Print</vt:lpstr>
      <vt:lpstr>AdvPS8C2A</vt:lpstr>
      <vt:lpstr>Tahoma</vt:lpstr>
      <vt:lpstr>-apple-system</vt:lpstr>
      <vt:lpstr>MyriadPro-Regular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MengYe</dc:creator>
  <cp:lastModifiedBy>MY</cp:lastModifiedBy>
  <cp:revision>25</cp:revision>
  <dcterms:created xsi:type="dcterms:W3CDTF">2021-10-25T04:38:00Z</dcterms:created>
  <dcterms:modified xsi:type="dcterms:W3CDTF">2025-02-22T08:03:52Z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B554E165E8554D218203104A3B5B6822_12</vt:lpwstr>
  </property>
  <property fmtid="{D5CDD505-2E9C-101B-9397-08002B2CF9AE}" pid="3" name="KSOProductBuildVer">
    <vt:lpwstr>2052-12.1.0.19770</vt:lpwstr>
  </property>
</Properties>
</file>